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3" r:id="rId3"/>
    <p:sldId id="267" r:id="rId4"/>
    <p:sldId id="274" r:id="rId5"/>
    <p:sldId id="266" r:id="rId6"/>
    <p:sldId id="269" r:id="rId7"/>
    <p:sldId id="268" r:id="rId8"/>
    <p:sldId id="264" r:id="rId9"/>
    <p:sldId id="258" r:id="rId10"/>
    <p:sldId id="260" r:id="rId11"/>
    <p:sldId id="265" r:id="rId12"/>
    <p:sldId id="272" r:id="rId13"/>
    <p:sldId id="271" r:id="rId14"/>
    <p:sldId id="263" r:id="rId15"/>
    <p:sldId id="285" r:id="rId16"/>
    <p:sldId id="290" r:id="rId17"/>
    <p:sldId id="291" r:id="rId18"/>
    <p:sldId id="284" r:id="rId19"/>
    <p:sldId id="279" r:id="rId20"/>
    <p:sldId id="292" r:id="rId21"/>
    <p:sldId id="280" r:id="rId22"/>
    <p:sldId id="293" r:id="rId23"/>
    <p:sldId id="276" r:id="rId24"/>
    <p:sldId id="295" r:id="rId25"/>
    <p:sldId id="287" r:id="rId26"/>
    <p:sldId id="288" r:id="rId27"/>
    <p:sldId id="294" r:id="rId28"/>
    <p:sldId id="278" r:id="rId29"/>
    <p:sldId id="282" r:id="rId30"/>
    <p:sldId id="277" r:id="rId31"/>
    <p:sldId id="283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4" r:id="rId40"/>
    <p:sldId id="30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8" autoAdjust="0"/>
  </p:normalViewPr>
  <p:slideViewPr>
    <p:cSldViewPr snapToGrid="0">
      <p:cViewPr varScale="1">
        <p:scale>
          <a:sx n="112" d="100"/>
          <a:sy n="112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69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14/05/2021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06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14/05/2021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488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14/05/2021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8457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14/05/2021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221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14/05/2021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410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14/05/2021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081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2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37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38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46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14/05/2021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570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14/05/2021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49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14/05/2021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302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14/05/2021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14/05/2021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099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14/05/2021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756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8969A60-FE3D-4891-B0DA-0BFC16FEAED1}" type="datetimeFigureOut">
              <a:rPr lang="en-GB" smtClean="0"/>
              <a:t>14/05/2021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34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73981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400756" y="5743814"/>
            <a:ext cx="11390489" cy="8545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casses de FONTEDUCTILE et PVC déposés entre 1967-1983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FONTEGRISE déposés entre 1951-1967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595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07338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1106905" y="5488795"/>
            <a:ext cx="9606013" cy="31087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prenant en compte de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total des tuyaux (sachant que 151 tuyaux qui ne sont pas pris en compte):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152400" y="5830711"/>
            <a:ext cx="5254978" cy="10272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Peu fiable: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Acier posé entre 1927-2001, 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PEBD posé entre 1956-1984, 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FONTEGRISE quelque soit l'année de pose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6214534" y="5799666"/>
            <a:ext cx="5875867" cy="1078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Assez fiable: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Plomb (11% des tuyaux posés en 1950).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16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153379" y="5852160"/>
            <a:ext cx="10364451" cy="129066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55907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1619956" y="5936822"/>
            <a:ext cx="8952089" cy="4063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casses pour les faibles diamètres inférieures à 15528mm posés entre 1951-1983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218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07267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254197" y="5648064"/>
            <a:ext cx="9516473" cy="6083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Il y a 43 catégorie de diamètre des tuyaux installés qui ne sont pas cassés (peut être manque d’information)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2884311" y="6497494"/>
            <a:ext cx="5875867" cy="37578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L’étude suivante est effectuées sur des diamètres &lt; 20000 mm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28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287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0" y="5567331"/>
            <a:ext cx="10364451" cy="129066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2952044" y="6165929"/>
            <a:ext cx="6287912" cy="4272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ACIER, FONTEGRISE et PEHD sont très peu fiables à faible diamètre</a:t>
            </a: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081867" y="5659472"/>
            <a:ext cx="5875867" cy="37578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prenant en compte de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total des tuyaux: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2543982" y="1326321"/>
            <a:ext cx="9516473" cy="6083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170 catégorie de diamètre des tuyaux installés pour chaque matériaux qui ne sont pas cassés (peut être manque d’information)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597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97555" y="677334"/>
            <a:ext cx="11390489" cy="59040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5C39CD8-1FBC-4E8C-BC35-EA10325FA872}"/>
              </a:ext>
            </a:extLst>
          </p:cNvPr>
          <p:cNvSpPr txBox="1"/>
          <p:nvPr/>
        </p:nvSpPr>
        <p:spPr>
          <a:xfrm>
            <a:off x="1004048" y="905554"/>
            <a:ext cx="939501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Semaine 2</a:t>
            </a:r>
          </a:p>
          <a:p>
            <a:pPr fontAlgn="base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Objectif:</a:t>
            </a:r>
          </a:p>
          <a:p>
            <a:pPr fontAlgn="base"/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Test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sur une collectivité (population totale / sous population / mise en évidence de comportements de survie différents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 Détection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filtrer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de défaillance)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 Nombre de casses en fonction du temps pour chaque collectivité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2 - Analyse de survie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vs la collectivité 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matériaux de la collectivité 22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étude étendue pour les autres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collectivitées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matages 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diamètres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01815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 de casses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f(DDCC)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3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0" y="887557"/>
            <a:ext cx="11932263" cy="54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743706" y="3244334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</p:txBody>
      </p:sp>
    </p:spTree>
    <p:extLst>
      <p:ext uri="{BB962C8B-B14F-4D97-AF65-F5344CB8AC3E}">
        <p14:creationId xmlns:p14="http://schemas.microsoft.com/office/powerpoint/2010/main" val="248930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24" y="0"/>
            <a:ext cx="8577276" cy="68580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0" y="2107527"/>
            <a:ext cx="3610273" cy="1588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Récemment observées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(+-60 ans)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Perdus de vue: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Profils pertinents: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83360" y="1011094"/>
            <a:ext cx="3246982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434034" y="101109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11112361" y="234696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7773197" y="100222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11107541" y="101109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9426335" y="1011093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9426334" y="235255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7773418" y="235297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6132162" y="2369001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6128952" y="101109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4462692" y="5027594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6132162" y="5030800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4487479" y="2342349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4462691" y="3697301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e 17"/>
          <p:cNvSpPr/>
          <p:nvPr/>
        </p:nvSpPr>
        <p:spPr>
          <a:xfrm>
            <a:off x="6136610" y="3695687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e 18"/>
          <p:cNvSpPr/>
          <p:nvPr/>
        </p:nvSpPr>
        <p:spPr>
          <a:xfrm>
            <a:off x="7773419" y="3697301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e 19"/>
          <p:cNvSpPr/>
          <p:nvPr/>
        </p:nvSpPr>
        <p:spPr>
          <a:xfrm>
            <a:off x="7773420" y="4992302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/>
          <p:cNvSpPr/>
          <p:nvPr/>
        </p:nvSpPr>
        <p:spPr>
          <a:xfrm>
            <a:off x="9414675" y="502759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e 21"/>
          <p:cNvSpPr/>
          <p:nvPr/>
        </p:nvSpPr>
        <p:spPr>
          <a:xfrm>
            <a:off x="9410228" y="3695686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/>
          <p:cNvSpPr/>
          <p:nvPr/>
        </p:nvSpPr>
        <p:spPr>
          <a:xfrm>
            <a:off x="11107542" y="369690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e 23"/>
          <p:cNvSpPr/>
          <p:nvPr/>
        </p:nvSpPr>
        <p:spPr>
          <a:xfrm>
            <a:off x="11107542" y="4995508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e 24"/>
          <p:cNvSpPr/>
          <p:nvPr/>
        </p:nvSpPr>
        <p:spPr>
          <a:xfrm>
            <a:off x="11107542" y="6347863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e 25"/>
          <p:cNvSpPr/>
          <p:nvPr/>
        </p:nvSpPr>
        <p:spPr>
          <a:xfrm>
            <a:off x="9426335" y="6347863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lipse 26"/>
          <p:cNvSpPr/>
          <p:nvPr/>
        </p:nvSpPr>
        <p:spPr>
          <a:xfrm>
            <a:off x="7773420" y="634786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lipse 27"/>
          <p:cNvSpPr/>
          <p:nvPr/>
        </p:nvSpPr>
        <p:spPr>
          <a:xfrm>
            <a:off x="6054290" y="634786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e 28"/>
          <p:cNvSpPr/>
          <p:nvPr/>
        </p:nvSpPr>
        <p:spPr>
          <a:xfrm>
            <a:off x="4465101" y="634786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Ellipse 29"/>
          <p:cNvSpPr/>
          <p:nvPr/>
        </p:nvSpPr>
        <p:spPr>
          <a:xfrm>
            <a:off x="172341" y="2309334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Ellipse 30"/>
          <p:cNvSpPr/>
          <p:nvPr/>
        </p:nvSpPr>
        <p:spPr>
          <a:xfrm>
            <a:off x="158967" y="2774592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Ellipse 31"/>
          <p:cNvSpPr/>
          <p:nvPr/>
        </p:nvSpPr>
        <p:spPr>
          <a:xfrm>
            <a:off x="158967" y="325300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64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884311" y="621350"/>
            <a:ext cx="5875867" cy="37578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Reformulation du problème</a:t>
            </a:r>
            <a:endParaRPr lang="en-GB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497359" y="1409075"/>
            <a:ext cx="11390489" cy="17238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Secteur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Réseau de distribution d'eau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potable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Créer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modèle classant les tuyaux d'une base de données selon leur risque 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casse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industrielle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Planifier les réparations avant la casse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exogènes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Date de pose, Diamètre, Matériau, Matage, Collectivité,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Cible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Classer les dates de casse par ordre croissant -&gt; création d'un indicateur de qualité de classement</a:t>
            </a:r>
          </a:p>
        </p:txBody>
      </p:sp>
    </p:spTree>
    <p:extLst>
      <p:ext uri="{BB962C8B-B14F-4D97-AF65-F5344CB8AC3E}">
        <p14:creationId xmlns:p14="http://schemas.microsoft.com/office/powerpoint/2010/main" val="3167580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070959" y="3244334"/>
            <a:ext cx="4050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153554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3197525" y="108194"/>
            <a:ext cx="5796950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 VS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3171623" y="5043578"/>
            <a:ext cx="6107501" cy="6786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Etude statistiques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Collectivité 22 contient plus d’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events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Etude nb de casse f(t)  Collectivité 22 contient plus de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2122097" y="5941051"/>
            <a:ext cx="9028981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Analyse de survie  profil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 la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collect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22 est similaire au profil de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toutes les collectivités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738" y="897114"/>
            <a:ext cx="5926525" cy="40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7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695348" y="3244334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Sous populations (Matériaux) de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292893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22" y="0"/>
            <a:ext cx="8582078" cy="68580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104722" y="1430867"/>
            <a:ext cx="3505200" cy="1421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Perdu de vue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PEHD, BONNA, ACIER, FONDUCTILE et PVC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pertinents: FONTEGRISE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04722" y="533764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Matériaux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796" y="920195"/>
            <a:ext cx="5720553" cy="39658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4722" y="6130483"/>
            <a:ext cx="328954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PVC et FONTEDUCTILE dans d’autres collectivités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104722" y="3160814"/>
            <a:ext cx="3289541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Hypothèse pour entrainer le modèle: tous les matériaux ont le même comportement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04722" y="4192491"/>
            <a:ext cx="3289541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On va s’intéresser aux matages correspondants à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104722" y="5299986"/>
            <a:ext cx="328954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PLOMB et PEDB non utilisé dans la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collect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22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62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513" y="2015705"/>
            <a:ext cx="4721525" cy="4721525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7891501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PLOMB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619099" y="875484"/>
            <a:ext cx="5707781" cy="7319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Matériaux les moins utilisés (utilité?!!!)</a:t>
            </a: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Même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pour les matages correspondants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45" y="2015705"/>
            <a:ext cx="4791974" cy="4791974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1407313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PEBD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57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PVC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153606" y="2139761"/>
            <a:ext cx="1982870" cy="1421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similaires: début des casses aux alentours de 50 ans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50" y="40512"/>
            <a:ext cx="9806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6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7" y="0"/>
            <a:ext cx="9806503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FONTEDUCTILE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255091" y="194849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5173031" y="326258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5351310" y="597703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7203114" y="597703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11131008" y="194849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9192940" y="460255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11131007" y="326258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7288748" y="64015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11131006" y="64015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à coins arrondis 13"/>
          <p:cNvSpPr/>
          <p:nvPr/>
        </p:nvSpPr>
        <p:spPr>
          <a:xfrm>
            <a:off x="153606" y="2139761"/>
            <a:ext cx="1982870" cy="22367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similaires: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Proba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survie qui commence à diminuer au bout de 10 ans et  manque de data  depuis 10 ans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82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823589" y="3244334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Sous populations (Matage) de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361963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26" y="39512"/>
            <a:ext cx="9831074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0" y="2232379"/>
            <a:ext cx="2360926" cy="8673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pertinents: FONTEGRISE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llipse 3"/>
          <p:cNvSpPr/>
          <p:nvPr/>
        </p:nvSpPr>
        <p:spPr>
          <a:xfrm>
            <a:off x="7276463" y="589928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e 4"/>
          <p:cNvSpPr/>
          <p:nvPr/>
        </p:nvSpPr>
        <p:spPr>
          <a:xfrm>
            <a:off x="297693" y="4820987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13116" y="4761449"/>
            <a:ext cx="1282462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Question!!</a:t>
            </a:r>
            <a:endParaRPr lang="en-GB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104722" y="533764"/>
            <a:ext cx="2184153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Matages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39" y="39512"/>
            <a:ext cx="9850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2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513536" y="4524821"/>
            <a:ext cx="5553709" cy="3900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similaire: date début des casses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466309" y="1039701"/>
            <a:ext cx="4233857" cy="2963331"/>
            <a:chOff x="5979015" y="561623"/>
            <a:chExt cx="4233857" cy="2963331"/>
          </a:xfrm>
        </p:grpSpPr>
        <p:grpSp>
          <p:nvGrpSpPr>
            <p:cNvPr id="5" name="Groupe 4"/>
            <p:cNvGrpSpPr/>
            <p:nvPr/>
          </p:nvGrpSpPr>
          <p:grpSpPr>
            <a:xfrm>
              <a:off x="5979015" y="561623"/>
              <a:ext cx="4118896" cy="2669822"/>
              <a:chOff x="5979015" y="561623"/>
              <a:chExt cx="4118896" cy="2669822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 rotWithShape="1">
              <a:blip r:embed="rId2"/>
              <a:srcRect l="22409" r="38984" b="61070"/>
              <a:stretch/>
            </p:blipFill>
            <p:spPr>
              <a:xfrm>
                <a:off x="6302415" y="561624"/>
                <a:ext cx="3795496" cy="2669821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2"/>
              <a:srcRect r="97151" b="61070"/>
              <a:stretch/>
            </p:blipFill>
            <p:spPr>
              <a:xfrm>
                <a:off x="5979015" y="561623"/>
                <a:ext cx="280031" cy="2669821"/>
              </a:xfrm>
              <a:prstGeom prst="rect">
                <a:avLst/>
              </a:prstGeom>
            </p:spPr>
          </p:pic>
        </p:grpSp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t="96791" r="57414" b="-1070"/>
            <a:stretch/>
          </p:blipFill>
          <p:spPr>
            <a:xfrm>
              <a:off x="6026242" y="3231443"/>
              <a:ext cx="4186630" cy="293511"/>
            </a:xfrm>
            <a:prstGeom prst="rect">
              <a:avLst/>
            </a:prstGeom>
          </p:spPr>
        </p:pic>
      </p:grp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346" y="746192"/>
            <a:ext cx="5092063" cy="3530159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4189563" y="72865"/>
            <a:ext cx="381287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Matages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011416" y="1985930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1367171" y="199479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149635" y="4594717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2945280" y="3182950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301035" y="319181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149635" y="5261916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à coins arrondis 15"/>
          <p:cNvSpPr/>
          <p:nvPr/>
        </p:nvSpPr>
        <p:spPr>
          <a:xfrm>
            <a:off x="513536" y="5186404"/>
            <a:ext cx="5553709" cy="3900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similaire: début des casses  après environs 40 ans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507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452387" y="1469036"/>
            <a:ext cx="11390489" cy="40480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(4) Etude globale des données fournies pour avoir une idée sur les principaux composants d’un réseau d’eau.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 (4-6) Etude qualitative qui permet de détecter les matériaux qui ont subit plus de casses, avec une étude normalisée qui permet de détecter les matages et les matériaux les plus risqués.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3/ (7) Etude qualitative qui permet de détecter les collectivités les plus touchées et les matages les plus risqués dans ces collectivités.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4/ (8) Etude quantitative qui permet de détecter les matages les plus risqués  en fonction de l’année de pose.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5/ (9) Etude quantitative normalisée qui permet de détecter les années de pose …????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6/(10) Etude quantitative qui permet de détecter les diamètres qui ont subit plus de casses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7/ (11) Etude quantitative normalisée qui permet d’identifier les diamètre les moins fiables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8/ (12) Etude quantitative normalisée qui permet d’identifier les diamètre les moins fiables pour chaque matériau</a:t>
            </a:r>
          </a:p>
        </p:txBody>
      </p:sp>
    </p:spTree>
    <p:extLst>
      <p:ext uri="{BB962C8B-B14F-4D97-AF65-F5344CB8AC3E}">
        <p14:creationId xmlns:p14="http://schemas.microsoft.com/office/powerpoint/2010/main" val="622630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49136"/>
          <a:stretch/>
        </p:blipFill>
        <p:spPr>
          <a:xfrm>
            <a:off x="6189571" y="1981201"/>
            <a:ext cx="6002429" cy="4876800"/>
          </a:xfrm>
          <a:prstGeom prst="rect">
            <a:avLst/>
          </a:prstGeom>
        </p:spPr>
      </p:pic>
      <p:grpSp>
        <p:nvGrpSpPr>
          <p:cNvPr id="8" name="Groupe 7"/>
          <p:cNvGrpSpPr/>
          <p:nvPr/>
        </p:nvGrpSpPr>
        <p:grpSpPr>
          <a:xfrm>
            <a:off x="0" y="0"/>
            <a:ext cx="6175346" cy="4995334"/>
            <a:chOff x="0" y="0"/>
            <a:chExt cx="6175346" cy="499533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b="50617"/>
            <a:stretch/>
          </p:blipFill>
          <p:spPr>
            <a:xfrm>
              <a:off x="0" y="0"/>
              <a:ext cx="6175346" cy="487115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2"/>
            <a:srcRect t="98469"/>
            <a:stretch/>
          </p:blipFill>
          <p:spPr>
            <a:xfrm>
              <a:off x="0" y="4844350"/>
              <a:ext cx="6175346" cy="150984"/>
            </a:xfrm>
            <a:prstGeom prst="rect">
              <a:avLst/>
            </a:prstGeom>
          </p:spPr>
        </p:pic>
      </p:grpSp>
      <p:sp>
        <p:nvSpPr>
          <p:cNvPr id="9" name="Rectangle à coins arrondis 8"/>
          <p:cNvSpPr/>
          <p:nvPr/>
        </p:nvSpPr>
        <p:spPr>
          <a:xfrm>
            <a:off x="7264647" y="292081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Diamètres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092680" y="5109519"/>
            <a:ext cx="3610273" cy="1588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Récemment observées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Perdus de vue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Profils pertinents</a:t>
            </a:r>
          </a:p>
        </p:txBody>
      </p:sp>
      <p:sp>
        <p:nvSpPr>
          <p:cNvPr id="12" name="Ellipse 11"/>
          <p:cNvSpPr/>
          <p:nvPr/>
        </p:nvSpPr>
        <p:spPr>
          <a:xfrm>
            <a:off x="1265021" y="5311326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1251647" y="577658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251647" y="6255000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1837240" y="367407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3065573" y="378488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5316321" y="429447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77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51" y="860715"/>
            <a:ext cx="8003811" cy="5997285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343167" y="73688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Diamètres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638" y="2498281"/>
            <a:ext cx="3604815" cy="2251998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8482638" y="1790624"/>
            <a:ext cx="3604815" cy="5947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défaillant pour l’entrainement du modèle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238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674" y="0"/>
            <a:ext cx="8622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34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07" y="0"/>
            <a:ext cx="8381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30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908" y="0"/>
            <a:ext cx="9850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95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b="50599"/>
          <a:stretch/>
        </p:blipFill>
        <p:spPr>
          <a:xfrm>
            <a:off x="0" y="0"/>
            <a:ext cx="6048671" cy="49014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t="49252"/>
          <a:stretch/>
        </p:blipFill>
        <p:spPr>
          <a:xfrm>
            <a:off x="6048671" y="1746447"/>
            <a:ext cx="6205802" cy="511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59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64" y="0"/>
            <a:ext cx="11579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31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PVC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50" y="120312"/>
            <a:ext cx="9709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60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10" y="0"/>
            <a:ext cx="9709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33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7891501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PLOMB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619099" y="875484"/>
            <a:ext cx="5707781" cy="7319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Matériaux les moins utilisés (utilité?!!!)</a:t>
            </a: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Même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pour les matages correspondants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1407313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PEBD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635" y="1783188"/>
            <a:ext cx="4996926" cy="50748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4294"/>
            <a:ext cx="5156989" cy="517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3BFAE8-F26C-4885-95D6-A1B3771C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 Globale des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1276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661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400755" y="5520268"/>
            <a:ext cx="11390489" cy="11966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matériaux dominants dans les réseaux d’eau sont: le FONTEDUCTIBLE, FONTEGRISE, PVC et PEHD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matages dominants dans les réseaux d’eaux sont: PVC19701990, FONTEGRISE19401970 FONTEDUCTIBLE19661980 et PVC19902020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collectivités qui contiennent plus de tuyaux (de données) sont les collectivités 22, 13, 12 et 23</a:t>
            </a:r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5"/>
          <a:stretch/>
        </p:blipFill>
        <p:spPr>
          <a:xfrm>
            <a:off x="0" y="500514"/>
            <a:ext cx="12157290" cy="487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0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pture d’écra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"/>
          <a:stretch/>
        </p:blipFill>
        <p:spPr>
          <a:xfrm>
            <a:off x="0" y="0"/>
            <a:ext cx="12192000" cy="6242195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-28224" y="6180667"/>
            <a:ext cx="5875867" cy="7112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nb de casses de FONTEDUCTILE, FONTEGRISE et PVC  </a:t>
            </a:r>
            <a:b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inorité de nb de casses de Plomb et PEBD</a:t>
            </a:r>
            <a:endParaRPr lang="en-GB" sz="16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6180667" y="6180667"/>
            <a:ext cx="6011333" cy="6773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Majorité 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FONTEDUCTILE19661980, FONTEGRISE19301940 et PVC19701990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70246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09733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354667" y="6047597"/>
            <a:ext cx="5875867" cy="37578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PEBD, PLOMB, FONTEGRISE et ACIER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47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54930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124172" y="5830711"/>
            <a:ext cx="5875867" cy="1078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Peu fiable: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PLOMB, PEBD et ACIER quelque soit le type de matage 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PVC19481970, FONTEGRISE18001900 et FONTEGRISE19401970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6191956" y="5830711"/>
            <a:ext cx="5875867" cy="1078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Assez fiable: (à enlever)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FONTEDUCTILE, PEHD, BONNA.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2929467" y="5454930"/>
            <a:ext cx="5875867" cy="37578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prenant en compte de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total des tuyaux: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1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53396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400755" y="5862348"/>
            <a:ext cx="11390489" cy="8545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 et 13 présentent le plus de casses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Dans les collectivités 22 et 13, il y a une grande majorité de FONTEDUCTILE19661980, FONTEGRISE19401970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Majorité de casses du PVC19701990</a:t>
            </a:r>
          </a:p>
        </p:txBody>
      </p:sp>
    </p:spTree>
    <p:extLst>
      <p:ext uri="{BB962C8B-B14F-4D97-AF65-F5344CB8AC3E}">
        <p14:creationId xmlns:p14="http://schemas.microsoft.com/office/powerpoint/2010/main" val="421717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Ronds dans l’eau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onds dans l’eau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3332</TotalTime>
  <Words>993</Words>
  <Application>Microsoft Office PowerPoint</Application>
  <PresentationFormat>Grand écran</PresentationFormat>
  <Paragraphs>148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5" baseType="lpstr">
      <vt:lpstr>Arial</vt:lpstr>
      <vt:lpstr>Times New Roman</vt:lpstr>
      <vt:lpstr>Tw Cen MT</vt:lpstr>
      <vt:lpstr>Wingdings</vt:lpstr>
      <vt:lpstr>Ronds dans l’eau</vt:lpstr>
      <vt:lpstr>Présentation PowerPoint</vt:lpstr>
      <vt:lpstr>Présentation PowerPoint</vt:lpstr>
      <vt:lpstr>Présentation PowerPoint</vt:lpstr>
      <vt:lpstr>Etude Globale des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Nombre de casses f(DDCC)</vt:lpstr>
      <vt:lpstr>Présentation PowerPoint</vt:lpstr>
      <vt:lpstr>Analyse de survie</vt:lpstr>
      <vt:lpstr>Présentation PowerPoint</vt:lpstr>
      <vt:lpstr>Analyse de survie</vt:lpstr>
      <vt:lpstr>Présentation PowerPoint</vt:lpstr>
      <vt:lpstr>Analyse de survie</vt:lpstr>
      <vt:lpstr>Présentation PowerPoint</vt:lpstr>
      <vt:lpstr>Présentation PowerPoint</vt:lpstr>
      <vt:lpstr>Présentation PowerPoint</vt:lpstr>
      <vt:lpstr>Présentation PowerPoint</vt:lpstr>
      <vt:lpstr>Analyse de survie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olfa meksi</dc:creator>
  <cp:lastModifiedBy>olfa meksi</cp:lastModifiedBy>
  <cp:revision>94</cp:revision>
  <dcterms:created xsi:type="dcterms:W3CDTF">2021-05-04T18:05:41Z</dcterms:created>
  <dcterms:modified xsi:type="dcterms:W3CDTF">2021-05-14T10:27:08Z</dcterms:modified>
</cp:coreProperties>
</file>